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321" r:id="rId5"/>
    <p:sldId id="323" r:id="rId6"/>
    <p:sldId id="269" r:id="rId7"/>
    <p:sldId id="286" r:id="rId8"/>
    <p:sldId id="287" r:id="rId9"/>
    <p:sldId id="318" r:id="rId10"/>
    <p:sldId id="290" r:id="rId11"/>
    <p:sldId id="319" r:id="rId12"/>
    <p:sldId id="289" r:id="rId13"/>
    <p:sldId id="288" r:id="rId14"/>
    <p:sldId id="291" r:id="rId15"/>
    <p:sldId id="270" r:id="rId16"/>
    <p:sldId id="274" r:id="rId17"/>
    <p:sldId id="275" r:id="rId18"/>
    <p:sldId id="277" r:id="rId19"/>
    <p:sldId id="292" r:id="rId20"/>
    <p:sldId id="261" r:id="rId21"/>
    <p:sldId id="293" r:id="rId22"/>
    <p:sldId id="265" r:id="rId23"/>
    <p:sldId id="263" r:id="rId24"/>
    <p:sldId id="266" r:id="rId25"/>
    <p:sldId id="262" r:id="rId26"/>
    <p:sldId id="324" r:id="rId27"/>
    <p:sldId id="268" r:id="rId28"/>
    <p:sldId id="294" r:id="rId29"/>
    <p:sldId id="298" r:id="rId30"/>
    <p:sldId id="264" r:id="rId31"/>
    <p:sldId id="278" r:id="rId32"/>
    <p:sldId id="302" r:id="rId33"/>
    <p:sldId id="272" r:id="rId34"/>
    <p:sldId id="280" r:id="rId35"/>
    <p:sldId id="281" r:id="rId36"/>
    <p:sldId id="282" r:id="rId37"/>
    <p:sldId id="296" r:id="rId38"/>
    <p:sldId id="297" r:id="rId39"/>
    <p:sldId id="299" r:id="rId40"/>
    <p:sldId id="300" r:id="rId41"/>
    <p:sldId id="301" r:id="rId42"/>
    <p:sldId id="276" r:id="rId43"/>
    <p:sldId id="284" r:id="rId44"/>
    <p:sldId id="285" r:id="rId45"/>
    <p:sldId id="295" r:id="rId46"/>
    <p:sldId id="273" r:id="rId47"/>
    <p:sldId id="305" r:id="rId48"/>
    <p:sldId id="306" r:id="rId49"/>
    <p:sldId id="307" r:id="rId50"/>
    <p:sldId id="303" r:id="rId51"/>
    <p:sldId id="304" r:id="rId52"/>
    <p:sldId id="313" r:id="rId53"/>
    <p:sldId id="308" r:id="rId54"/>
    <p:sldId id="309" r:id="rId55"/>
    <p:sldId id="310" r:id="rId56"/>
    <p:sldId id="311" r:id="rId57"/>
    <p:sldId id="312" r:id="rId58"/>
    <p:sldId id="314" r:id="rId59"/>
    <p:sldId id="316" r:id="rId60"/>
    <p:sldId id="315" r:id="rId61"/>
    <p:sldId id="317" r:id="rId62"/>
    <p:sldId id="325" r:id="rId63"/>
    <p:sldId id="326" r:id="rId64"/>
    <p:sldId id="327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7E006-D7FF-4399-8BEC-656308A6BCB3}" type="datetimeFigureOut">
              <a:rPr lang="en-US" smtClean="0"/>
              <a:pPr/>
              <a:t>5/9/2010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B2BCC-41B8-4374-98D7-D7463646B91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0.wav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%C3%A9lix_Houphou%C3%ABt-Boigny" TargetMode="External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2.wav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3.wav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4.wav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5.wav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6.wav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7.wav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8.wav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1.wav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33.wav"/><Relationship Id="rId5" Type="http://schemas.openxmlformats.org/officeDocument/2006/relationships/image" Target="../media/image80.png"/><Relationship Id="rId4" Type="http://schemas.openxmlformats.org/officeDocument/2006/relationships/image" Target="../media/image7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Relationship Id="rId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Relationship Id="rId5" Type="http://schemas.openxmlformats.org/officeDocument/2006/relationships/image" Target="../media/image85.png"/><Relationship Id="rId4" Type="http://schemas.openxmlformats.org/officeDocument/2006/relationships/image" Target="../media/image8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Relationship Id="rId5" Type="http://schemas.openxmlformats.org/officeDocument/2006/relationships/image" Target="../media/image88.png"/><Relationship Id="rId4" Type="http://schemas.openxmlformats.org/officeDocument/2006/relationships/image" Target="../media/image8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Relationship Id="rId4" Type="http://schemas.openxmlformats.org/officeDocument/2006/relationships/image" Target="../media/image9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38.wav"/><Relationship Id="rId6" Type="http://schemas.openxmlformats.org/officeDocument/2006/relationships/image" Target="../media/image94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39.wav"/><Relationship Id="rId4" Type="http://schemas.openxmlformats.org/officeDocument/2006/relationships/image" Target="../media/image9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0.wav"/><Relationship Id="rId5" Type="http://schemas.openxmlformats.org/officeDocument/2006/relationships/image" Target="../media/image99.png"/><Relationship Id="rId4" Type="http://schemas.openxmlformats.org/officeDocument/2006/relationships/image" Target="../media/image9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Relationship Id="rId4" Type="http://schemas.openxmlformats.org/officeDocument/2006/relationships/image" Target="../media/image10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2.wav"/><Relationship Id="rId5" Type="http://schemas.openxmlformats.org/officeDocument/2006/relationships/image" Target="../media/image104.png"/><Relationship Id="rId4" Type="http://schemas.openxmlformats.org/officeDocument/2006/relationships/image" Target="../media/image10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3.wav"/><Relationship Id="rId5" Type="http://schemas.openxmlformats.org/officeDocument/2006/relationships/image" Target="../media/image106.png"/><Relationship Id="rId4" Type="http://schemas.openxmlformats.org/officeDocument/2006/relationships/image" Target="../media/image9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4.wav"/><Relationship Id="rId5" Type="http://schemas.openxmlformats.org/officeDocument/2006/relationships/image" Target="../media/image109.png"/><Relationship Id="rId4" Type="http://schemas.openxmlformats.org/officeDocument/2006/relationships/image" Target="../media/image10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5.wav"/><Relationship Id="rId5" Type="http://schemas.openxmlformats.org/officeDocument/2006/relationships/image" Target="../media/image112.png"/><Relationship Id="rId4" Type="http://schemas.openxmlformats.org/officeDocument/2006/relationships/image" Target="../media/image1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image" Target="../media/image117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6.wav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gif"/><Relationship Id="rId7" Type="http://schemas.openxmlformats.org/officeDocument/2006/relationships/image" Target="../media/image121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7.wav"/><Relationship Id="rId6" Type="http://schemas.openxmlformats.org/officeDocument/2006/relationships/image" Target="../media/image120.png"/><Relationship Id="rId5" Type="http://schemas.openxmlformats.org/officeDocument/2006/relationships/image" Target="../media/image32.jpeg"/><Relationship Id="rId4" Type="http://schemas.openxmlformats.org/officeDocument/2006/relationships/image" Target="../media/image119.gi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8.wav"/><Relationship Id="rId6" Type="http://schemas.openxmlformats.org/officeDocument/2006/relationships/image" Target="../media/image125.pn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Relationship Id="rId5" Type="http://schemas.openxmlformats.org/officeDocument/2006/relationships/image" Target="../media/image128.png"/><Relationship Id="rId4" Type="http://schemas.openxmlformats.org/officeDocument/2006/relationships/image" Target="../media/image12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0.wav"/><Relationship Id="rId4" Type="http://schemas.openxmlformats.org/officeDocument/2006/relationships/image" Target="../media/image13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1.wav"/><Relationship Id="rId4" Type="http://schemas.openxmlformats.org/officeDocument/2006/relationships/image" Target="../media/image13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2.wav"/><Relationship Id="rId6" Type="http://schemas.openxmlformats.org/officeDocument/2006/relationships/image" Target="../media/image136.pn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3.wav"/><Relationship Id="rId4" Type="http://schemas.openxmlformats.org/officeDocument/2006/relationships/image" Target="../media/image13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4.wav"/><Relationship Id="rId5" Type="http://schemas.openxmlformats.org/officeDocument/2006/relationships/image" Target="../media/image141.png"/><Relationship Id="rId4" Type="http://schemas.openxmlformats.org/officeDocument/2006/relationships/image" Target="../media/image14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5.wav"/><Relationship Id="rId5" Type="http://schemas.openxmlformats.org/officeDocument/2006/relationships/image" Target="../media/image144.png"/><Relationship Id="rId4" Type="http://schemas.openxmlformats.org/officeDocument/2006/relationships/image" Target="../media/image14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6.wav"/><Relationship Id="rId4" Type="http://schemas.openxmlformats.org/officeDocument/2006/relationships/image" Target="../media/image14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7.wav"/><Relationship Id="rId5" Type="http://schemas.openxmlformats.org/officeDocument/2006/relationships/image" Target="../media/image149.png"/><Relationship Id="rId4" Type="http://schemas.openxmlformats.org/officeDocument/2006/relationships/image" Target="../media/image14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8.wav"/><Relationship Id="rId5" Type="http://schemas.openxmlformats.org/officeDocument/2006/relationships/image" Target="../media/image152.png"/><Relationship Id="rId4" Type="http://schemas.openxmlformats.org/officeDocument/2006/relationships/image" Target="../media/image15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9.wav"/><Relationship Id="rId5" Type="http://schemas.openxmlformats.org/officeDocument/2006/relationships/image" Target="../media/image155.png"/><Relationship Id="rId4" Type="http://schemas.openxmlformats.org/officeDocument/2006/relationships/image" Target="../media/image15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60.wav"/><Relationship Id="rId4" Type="http://schemas.openxmlformats.org/officeDocument/2006/relationships/image" Target="../media/image15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7.wav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8.wav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lag_of_Cote_d'Ivoire_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914400"/>
            <a:ext cx="5943600" cy="3946551"/>
          </a:xfrm>
          <a:prstGeom prst="rect">
            <a:avLst/>
          </a:prstGeom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990600" y="5105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Created by:</a:t>
            </a: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56388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971800" y="5486400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Vladimir Script" pitchFamily="66" charset="0"/>
              </a:rPr>
              <a:t>Dimick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1371600"/>
            <a:ext cx="777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tx2">
                    <a:lumMod val="75000"/>
                  </a:schemeClr>
                </a:solidFill>
              </a:rPr>
              <a:t>La </a:t>
            </a:r>
            <a:r>
              <a:rPr lang="en-US" sz="8800" dirty="0" err="1" smtClean="0">
                <a:solidFill>
                  <a:schemeClr val="tx2">
                    <a:lumMod val="75000"/>
                  </a:schemeClr>
                </a:solidFill>
              </a:rPr>
              <a:t>République</a:t>
            </a:r>
            <a:r>
              <a:rPr lang="en-US" sz="8800" dirty="0" smtClean="0">
                <a:solidFill>
                  <a:schemeClr val="tx2">
                    <a:lumMod val="75000"/>
                  </a:schemeClr>
                </a:solidFill>
              </a:rPr>
              <a:t> de Côte d’Ivoire</a:t>
            </a:r>
            <a:endParaRPr lang="en-US" sz="8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3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078" grpId="0" autoUpdateAnimBg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colonie</a:t>
            </a:r>
            <a:r>
              <a:rPr lang="en-US" dirty="0" smtClean="0"/>
              <a:t> </a:t>
            </a:r>
            <a:r>
              <a:rPr lang="en-US" dirty="0" err="1" smtClean="0"/>
              <a:t>française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458200" cy="838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En 1893, la Côte d’Ivoire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devenue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colonie</a:t>
            </a:r>
            <a:r>
              <a:rPr lang="en-US" dirty="0" smtClean="0"/>
              <a:t> </a:t>
            </a:r>
            <a:r>
              <a:rPr lang="en-US" dirty="0" err="1" smtClean="0"/>
              <a:t>française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Picture 5" descr="francophoniecarte2009.jpg"/>
          <p:cNvPicPr>
            <a:picLocks noChangeAspect="1"/>
          </p:cNvPicPr>
          <p:nvPr/>
        </p:nvPicPr>
        <p:blipFill>
          <a:blip r:embed="rId3" cstate="print"/>
          <a:srcRect b="12812"/>
          <a:stretch>
            <a:fillRect/>
          </a:stretch>
        </p:blipFill>
        <p:spPr>
          <a:xfrm>
            <a:off x="762000" y="1832111"/>
            <a:ext cx="7696200" cy="502588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frenchbuilding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28600" y="323850"/>
            <a:ext cx="8712200" cy="65341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immeubles</a:t>
            </a:r>
            <a:r>
              <a:rPr lang="en-US" dirty="0" smtClean="0"/>
              <a:t> </a:t>
            </a:r>
            <a:r>
              <a:rPr lang="en-US" dirty="0" err="1" smtClean="0"/>
              <a:t>français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hlinkClick r:id="rId3" action="ppaction://hlinkfile" tooltip="Félix Houphouët-Boigny"/>
              </a:rPr>
              <a:t>Félix</a:t>
            </a:r>
            <a:r>
              <a:rPr lang="en-US" dirty="0" smtClean="0">
                <a:hlinkClick r:id="rId3" action="ppaction://hlinkfile" tooltip="Félix Houphouët-Boigny"/>
              </a:rPr>
              <a:t> </a:t>
            </a:r>
            <a:r>
              <a:rPr lang="en-US" dirty="0" err="1" smtClean="0">
                <a:hlinkClick r:id="rId3" action="ppaction://hlinkfile" tooltip="Félix Houphouët-Boigny"/>
              </a:rPr>
              <a:t>Houphouët</a:t>
            </a:r>
            <a:r>
              <a:rPr lang="en-US" dirty="0" smtClean="0">
                <a:hlinkClick r:id="rId3" action="ppaction://hlinkfile" tooltip="Félix Houphouët-Boigny"/>
              </a:rPr>
              <a:t>-</a:t>
            </a:r>
            <a:r>
              <a:rPr lang="en-US" dirty="0" err="1" smtClean="0">
                <a:hlinkClick r:id="rId3" action="ppaction://hlinkfile" tooltip="Félix Houphouët-Boigny"/>
              </a:rPr>
              <a:t>Boigny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10000" cy="4648200"/>
          </a:xfrm>
        </p:spPr>
        <p:txBody>
          <a:bodyPr>
            <a:normAutofit/>
          </a:bodyPr>
          <a:lstStyle/>
          <a:p>
            <a:r>
              <a:rPr lang="en-US" dirty="0" smtClean="0"/>
              <a:t>The son of a </a:t>
            </a:r>
            <a:r>
              <a:rPr lang="en-US" dirty="0" err="1" smtClean="0"/>
              <a:t>Baoulé</a:t>
            </a:r>
            <a:r>
              <a:rPr lang="en-US" dirty="0" smtClean="0"/>
              <a:t> chief and cocoa farmer, </a:t>
            </a:r>
            <a:r>
              <a:rPr lang="en-US" dirty="0" err="1" smtClean="0">
                <a:hlinkClick r:id="rId3" action="ppaction://hlinkfile" tooltip="Félix Houphouët-Boigny"/>
              </a:rPr>
              <a:t>Félix</a:t>
            </a:r>
            <a:r>
              <a:rPr lang="en-US" dirty="0" smtClean="0">
                <a:hlinkClick r:id="rId3" action="ppaction://hlinkfile" tooltip="Félix Houphouët-Boigny"/>
              </a:rPr>
              <a:t> </a:t>
            </a:r>
            <a:r>
              <a:rPr lang="en-US" dirty="0" err="1" smtClean="0">
                <a:hlinkClick r:id="rId3" action="ppaction://hlinkfile" tooltip="Félix Houphouët-Boigny"/>
              </a:rPr>
              <a:t>Houphouët-Boigny</a:t>
            </a:r>
            <a:r>
              <a:rPr lang="en-US" dirty="0" smtClean="0"/>
              <a:t>, becomes Côte d'Ivoire's father of independence. </a:t>
            </a:r>
            <a:endParaRPr lang="en-US" dirty="0"/>
          </a:p>
        </p:txBody>
      </p:sp>
      <p:pic>
        <p:nvPicPr>
          <p:cNvPr id="5" name="Content Placeholder 4" descr="Félix Houphouët-Boigny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76800" y="1371600"/>
            <a:ext cx="3450937" cy="4648200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Independence &amp; Prosperity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338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1960,  a very prosperous Côte d'Ivoire became </a:t>
            </a:r>
            <a:r>
              <a:rPr lang="en-US" dirty="0" err="1" smtClean="0"/>
              <a:t>independant</a:t>
            </a:r>
            <a:r>
              <a:rPr lang="en-US" dirty="0" smtClean="0"/>
              <a:t>. </a:t>
            </a:r>
          </a:p>
          <a:p>
            <a:r>
              <a:rPr lang="en-US" dirty="0" smtClean="0"/>
              <a:t>Coffee production increased significantly, catapulting Côte d'Ivoire into third place in world output.</a:t>
            </a:r>
          </a:p>
          <a:p>
            <a:r>
              <a:rPr lang="en-US" dirty="0" smtClean="0"/>
              <a:t>By 1979 the country was the world's leading producer of cocoa.</a:t>
            </a:r>
          </a:p>
        </p:txBody>
      </p:sp>
      <p:pic>
        <p:nvPicPr>
          <p:cNvPr id="5" name="Picture 4" descr="agri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1676400"/>
            <a:ext cx="4286250" cy="2943225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Papa </a:t>
            </a:r>
            <a:r>
              <a:rPr lang="en-US" dirty="0" err="1" smtClean="0"/>
              <a:t>Houphouet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Houphouët</a:t>
            </a:r>
            <a:r>
              <a:rPr lang="en-US" dirty="0" smtClean="0"/>
              <a:t>-</a:t>
            </a:r>
            <a:r>
              <a:rPr lang="en-US" dirty="0" err="1" smtClean="0"/>
              <a:t>Boigny</a:t>
            </a:r>
            <a:r>
              <a:rPr lang="en-US" dirty="0" smtClean="0"/>
              <a:t> , affectionately referred to as Papa </a:t>
            </a:r>
            <a:r>
              <a:rPr lang="en-US" dirty="0" err="1" smtClean="0"/>
              <a:t>Houphouët</a:t>
            </a:r>
            <a:r>
              <a:rPr lang="en-US" dirty="0" smtClean="0"/>
              <a:t> or Le Vieux remained president until his death in 1993.</a:t>
            </a:r>
            <a:endParaRPr lang="en-US" dirty="0"/>
          </a:p>
        </p:txBody>
      </p:sp>
      <p:pic>
        <p:nvPicPr>
          <p:cNvPr id="5" name="Content Placeholder 4" descr="Félix Houphouët-Boigny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81600" y="1752600"/>
            <a:ext cx="2920999" cy="2605216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Les groupes ethniques</a:t>
            </a:r>
          </a:p>
        </p:txBody>
      </p:sp>
      <p:sp>
        <p:nvSpPr>
          <p:cNvPr id="18435" name="Rectangle 6"/>
          <p:cNvSpPr>
            <a:spLocks noGrp="1" noChangeArrowheads="1"/>
          </p:cNvSpPr>
          <p:nvPr>
            <p:ph sz="half" idx="1"/>
          </p:nvPr>
        </p:nvSpPr>
        <p:spPr>
          <a:xfrm>
            <a:off x="533400" y="1295400"/>
            <a:ext cx="4038600" cy="1981200"/>
          </a:xfrm>
        </p:spPr>
        <p:txBody>
          <a:bodyPr>
            <a:normAutofit fontScale="77500" lnSpcReduction="20000"/>
          </a:bodyPr>
          <a:lstStyle/>
          <a:p>
            <a:pPr>
              <a:buFontTx/>
              <a:buNone/>
            </a:pPr>
            <a:r>
              <a:rPr lang="en-US" dirty="0" smtClean="0"/>
              <a:t>There are more than sixty distinct ethnic groups that make up the people of the Côte d'Ivoire. The largest ethnic populations in Côte d'Ivoire are the farming communities of the </a:t>
            </a:r>
            <a:r>
              <a:rPr lang="en-US" dirty="0" err="1" smtClean="0"/>
              <a:t>Baoulé</a:t>
            </a:r>
            <a:r>
              <a:rPr lang="en-US" dirty="0" smtClean="0"/>
              <a:t> and the Agni. 	</a:t>
            </a:r>
          </a:p>
        </p:txBody>
      </p:sp>
      <p:sp>
        <p:nvSpPr>
          <p:cNvPr id="18436" name="Rectangle 7"/>
          <p:cNvSpPr>
            <a:spLocks noGrp="1" noChangeArrowheads="1"/>
          </p:cNvSpPr>
          <p:nvPr>
            <p:ph sz="half" idx="2"/>
          </p:nvPr>
        </p:nvSpPr>
        <p:spPr>
          <a:xfrm>
            <a:off x="5181600" y="1219200"/>
            <a:ext cx="3200400" cy="205740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Baoulé</a:t>
            </a:r>
            <a:endParaRPr lang="en-US" dirty="0" smtClean="0"/>
          </a:p>
          <a:p>
            <a:r>
              <a:rPr lang="en-US" dirty="0" smtClean="0"/>
              <a:t>Agni</a:t>
            </a:r>
          </a:p>
          <a:p>
            <a:r>
              <a:rPr lang="en-US" dirty="0" err="1" smtClean="0"/>
              <a:t>Bété</a:t>
            </a:r>
            <a:endParaRPr lang="en-US" dirty="0" smtClean="0"/>
          </a:p>
          <a:p>
            <a:r>
              <a:rPr lang="en-US" dirty="0" err="1" smtClean="0"/>
              <a:t>Yacouba</a:t>
            </a:r>
            <a:endParaRPr lang="en-US" dirty="0" smtClean="0"/>
          </a:p>
          <a:p>
            <a:r>
              <a:rPr lang="en-US" dirty="0" err="1" smtClean="0"/>
              <a:t>Sénoufo</a:t>
            </a:r>
            <a:endParaRPr lang="en-US" dirty="0" smtClean="0"/>
          </a:p>
          <a:p>
            <a:r>
              <a:rPr lang="en-US" dirty="0" err="1" smtClean="0"/>
              <a:t>Malinké</a:t>
            </a:r>
            <a:endParaRPr lang="en-US" dirty="0" smtClean="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879725" y="2703513"/>
            <a:ext cx="2759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" name="Picture 7" descr="baou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225800"/>
            <a:ext cx="6197600" cy="36322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Baoulés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Baoulé</a:t>
            </a:r>
            <a:r>
              <a:rPr lang="en-US" dirty="0" smtClean="0"/>
              <a:t> live mainly in the middle of Cote d’Ivoire. The </a:t>
            </a:r>
            <a:r>
              <a:rPr lang="en-US" dirty="0" err="1" smtClean="0"/>
              <a:t>Baoulé</a:t>
            </a:r>
            <a:r>
              <a:rPr lang="en-US" dirty="0" smtClean="0"/>
              <a:t> population is estimated to be around 3 million. 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Baoulé</a:t>
            </a:r>
            <a:r>
              <a:rPr lang="en-US" dirty="0" smtClean="0"/>
              <a:t> originally come from Ghana, led by Queen </a:t>
            </a:r>
            <a:r>
              <a:rPr lang="en-US" dirty="0" err="1" smtClean="0"/>
              <a:t>Abla</a:t>
            </a:r>
            <a:r>
              <a:rPr lang="en-US" dirty="0" smtClean="0"/>
              <a:t> </a:t>
            </a:r>
            <a:r>
              <a:rPr lang="en-US" dirty="0" err="1" smtClean="0"/>
              <a:t>Pokou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  <p:pic>
        <p:nvPicPr>
          <p:cNvPr id="6" name="Content Placeholder 5" descr="batik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81600" y="1371600"/>
            <a:ext cx="3309850" cy="4983163"/>
          </a:xfr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848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0" y="274638"/>
            <a:ext cx="4572000" cy="1143000"/>
          </a:xfrm>
        </p:spPr>
        <p:txBody>
          <a:bodyPr/>
          <a:lstStyle/>
          <a:p>
            <a:r>
              <a:rPr lang="en-US" dirty="0" err="1" smtClean="0"/>
              <a:t>Abla</a:t>
            </a:r>
            <a:r>
              <a:rPr lang="en-US" dirty="0" smtClean="0"/>
              <a:t> </a:t>
            </a:r>
            <a:r>
              <a:rPr lang="en-US" dirty="0" err="1" smtClean="0"/>
              <a:t>Pokou</a:t>
            </a:r>
            <a:endParaRPr lang="en-US" dirty="0"/>
          </a:p>
        </p:txBody>
      </p:sp>
      <p:pic>
        <p:nvPicPr>
          <p:cNvPr id="6" name="Content Placeholder 5" descr="mask-abl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80000" y="2364581"/>
            <a:ext cx="3175000" cy="2997200"/>
          </a:xfrm>
        </p:spPr>
      </p:pic>
      <p:pic>
        <p:nvPicPr>
          <p:cNvPr id="5" name="Content Placeholder 4"/>
          <p:cNvPicPr>
            <a:picLocks noGrp="1"/>
          </p:cNvPicPr>
          <p:nvPr>
            <p:ph sz="half" idx="1"/>
          </p:nvPr>
        </p:nvPicPr>
        <p:blipFill>
          <a:blip r:embed="rId4" cstate="print"/>
          <a:srcRect l="66827" t="37275" r="17628" b="15431"/>
          <a:stretch>
            <a:fillRect/>
          </a:stretch>
        </p:blipFill>
        <p:spPr bwMode="auto">
          <a:xfrm>
            <a:off x="381000" y="381000"/>
            <a:ext cx="3657600" cy="612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001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langues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95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There are 60 languages spoken in Côte </a:t>
            </a:r>
            <a:r>
              <a:rPr lang="en-US" dirty="0" err="1" smtClean="0"/>
              <a:t>d’Ivooire</a:t>
            </a:r>
            <a:r>
              <a:rPr lang="en-US" dirty="0" smtClean="0"/>
              <a:t> and most Ivoirians speak two or more languages fluently.</a:t>
            </a:r>
          </a:p>
          <a:p>
            <a:r>
              <a:rPr lang="en-US" dirty="0" smtClean="0"/>
              <a:t> French is used in schools and business and is spoken more frequently by men than by women. </a:t>
            </a:r>
          </a:p>
          <a:p>
            <a:r>
              <a:rPr lang="en-US" dirty="0" smtClean="0"/>
              <a:t>The language of the market is </a:t>
            </a:r>
            <a:r>
              <a:rPr lang="en-US" dirty="0" err="1" smtClean="0"/>
              <a:t>djoula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6" descr="march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828800"/>
            <a:ext cx="5181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01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 voyage en Côte d’Ivoire</a:t>
            </a:r>
            <a:endParaRPr lang="en-US" dirty="0"/>
          </a:p>
        </p:txBody>
      </p:sp>
      <p:pic>
        <p:nvPicPr>
          <p:cNvPr id="4" name="Content Placeholder 3" descr="map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219200"/>
            <a:ext cx="5260779" cy="5638800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L’Afrique</a:t>
            </a:r>
            <a:r>
              <a:rPr lang="en-US" dirty="0" smtClean="0"/>
              <a:t> francophone</a:t>
            </a:r>
            <a:endParaRPr lang="en-US" dirty="0"/>
          </a:p>
        </p:txBody>
      </p:sp>
      <p:pic>
        <p:nvPicPr>
          <p:cNvPr id="4" name="Content Placeholder 3" descr="afriquefrancophone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219200"/>
            <a:ext cx="6553199" cy="5483913"/>
          </a:xfrm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1905000" y="4800600"/>
            <a:ext cx="2209800" cy="228600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01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 voyage en Côte d’Ivoire</a:t>
            </a:r>
            <a:endParaRPr lang="en-US" dirty="0"/>
          </a:p>
        </p:txBody>
      </p:sp>
      <p:pic>
        <p:nvPicPr>
          <p:cNvPr id="4" name="Content Placeholder 3" descr="map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219200"/>
            <a:ext cx="5260779" cy="5638800"/>
          </a:xfrm>
        </p:spPr>
      </p:pic>
      <p:cxnSp>
        <p:nvCxnSpPr>
          <p:cNvPr id="5" name="Straight Arrow Connector 4"/>
          <p:cNvCxnSpPr/>
          <p:nvPr/>
        </p:nvCxnSpPr>
        <p:spPr>
          <a:xfrm rot="10800000" flipV="1">
            <a:off x="4800600" y="1676400"/>
            <a:ext cx="2743200" cy="2590800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capitale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001000" cy="1676400"/>
          </a:xfrm>
        </p:spPr>
        <p:txBody>
          <a:bodyPr>
            <a:normAutofit fontScale="25000" lnSpcReduction="20000"/>
          </a:bodyPr>
          <a:lstStyle/>
          <a:p>
            <a:endParaRPr lang="en-US" sz="7200" i="1" dirty="0" smtClean="0"/>
          </a:p>
          <a:p>
            <a:r>
              <a:rPr lang="en-US" sz="8000" i="1" dirty="0" smtClean="0"/>
              <a:t>Felix Houphouet-Boigny decided that the little village of Yamoussoukro, his birthplace, would become the country's new capital.</a:t>
            </a:r>
          </a:p>
          <a:p>
            <a:endParaRPr lang="en-US" sz="8000" i="1" dirty="0" smtClean="0"/>
          </a:p>
          <a:p>
            <a:r>
              <a:rPr lang="en-US" sz="8000" i="1" dirty="0" smtClean="0"/>
              <a:t>He </a:t>
            </a:r>
            <a:r>
              <a:rPr lang="en-US" sz="8000" i="1" dirty="0" smtClean="0"/>
              <a:t>set </a:t>
            </a:r>
            <a:r>
              <a:rPr lang="en-US" sz="8000" i="1" dirty="0" smtClean="0"/>
              <a:t>about the conversion, building with his own and taxpayer </a:t>
            </a:r>
            <a:r>
              <a:rPr lang="en-US" sz="8000" i="1" dirty="0" smtClean="0"/>
              <a:t>money.</a:t>
            </a:r>
          </a:p>
          <a:p>
            <a:endParaRPr lang="en-US" sz="8000" i="1" dirty="0" smtClean="0"/>
          </a:p>
          <a:p>
            <a:pPr>
              <a:buNone/>
            </a:pP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/>
            </a:r>
            <a:br>
              <a:rPr lang="en-US" i="1" dirty="0" smtClean="0"/>
            </a:br>
            <a:endParaRPr lang="en-US" dirty="0"/>
          </a:p>
        </p:txBody>
      </p:sp>
      <p:pic>
        <p:nvPicPr>
          <p:cNvPr id="5" name="Picture 4" descr="church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2692229"/>
            <a:ext cx="5562600" cy="41657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8400" y="51054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Basilica </a:t>
            </a:r>
            <a:r>
              <a:rPr lang="en-US" i="1" dirty="0" smtClean="0"/>
              <a:t>Notre Dame de la </a:t>
            </a:r>
            <a:r>
              <a:rPr lang="en-US" i="1" dirty="0" err="1" smtClean="0"/>
              <a:t>Paix</a:t>
            </a:r>
            <a:r>
              <a:rPr lang="en-US" i="1" dirty="0" smtClean="0"/>
              <a:t>.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Notre-Dame de la Paix</a:t>
            </a:r>
            <a:endParaRPr lang="en-US" dirty="0"/>
          </a:p>
        </p:txBody>
      </p:sp>
      <p:pic>
        <p:nvPicPr>
          <p:cNvPr id="4" name="Picture 3" descr="church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219200"/>
            <a:ext cx="8382000" cy="4191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Yamoussoukro: </a:t>
            </a:r>
            <a:br>
              <a:rPr lang="en-US" dirty="0" smtClean="0"/>
            </a:br>
            <a:r>
              <a:rPr lang="en-US" dirty="0" smtClean="0"/>
              <a:t>Notre Dame de la </a:t>
            </a:r>
            <a:r>
              <a:rPr lang="en-US" dirty="0" err="1" smtClean="0"/>
              <a:t>Paix</a:t>
            </a:r>
            <a:endParaRPr lang="en-US" dirty="0"/>
          </a:p>
        </p:txBody>
      </p:sp>
      <p:pic>
        <p:nvPicPr>
          <p:cNvPr id="4" name="Content Placeholder 3" descr="Yamoussoukro_-_Vue_generale_sur_la_Basilique_Notre-Dame-de-la-Paix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371600"/>
            <a:ext cx="8660897" cy="530259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bidjan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1000" y="342561"/>
            <a:ext cx="8305800" cy="6515439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Abidjan: le grand port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sur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l’Océan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Atlantique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Abidjan</a:t>
            </a:r>
            <a:endParaRPr lang="en-US" dirty="0"/>
          </a:p>
        </p:txBody>
      </p:sp>
      <p:pic>
        <p:nvPicPr>
          <p:cNvPr id="4" name="Content Placeholder 3" descr="abidja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201160"/>
            <a:ext cx="9220200" cy="5656840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Cathédrale</a:t>
            </a:r>
            <a:r>
              <a:rPr lang="en-US" dirty="0" smtClean="0"/>
              <a:t> Saint-Paul</a:t>
            </a:r>
            <a:endParaRPr lang="en-US" dirty="0"/>
          </a:p>
        </p:txBody>
      </p:sp>
      <p:pic>
        <p:nvPicPr>
          <p:cNvPr id="4" name="Content Placeholder 3" descr="cathedral_st_pau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2420" y="1447800"/>
            <a:ext cx="8177670" cy="4974749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lateau-lagoon-pearl-economic-capital-of-ivory-coa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2590800"/>
            <a:ext cx="6096000" cy="40335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Plateau</a:t>
            </a:r>
            <a:endParaRPr lang="en-US" dirty="0"/>
          </a:p>
        </p:txBody>
      </p:sp>
      <p:pic>
        <p:nvPicPr>
          <p:cNvPr id="4" name="Content Placeholder 3" descr="plateau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81000" y="1447800"/>
            <a:ext cx="3617701" cy="2363566"/>
          </a:xfr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077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4000" cy="1143000"/>
          </a:xfrm>
        </p:spPr>
        <p:txBody>
          <a:bodyPr/>
          <a:lstStyle/>
          <a:p>
            <a:r>
              <a:rPr lang="en-US" dirty="0" err="1" smtClean="0"/>
              <a:t>Treichville</a:t>
            </a:r>
            <a:endParaRPr lang="en-US" dirty="0"/>
          </a:p>
        </p:txBody>
      </p:sp>
      <p:pic>
        <p:nvPicPr>
          <p:cNvPr id="5" name="Picture 4" descr="treichvill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0"/>
            <a:ext cx="3086405" cy="4648200"/>
          </a:xfrm>
          <a:prstGeom prst="rect">
            <a:avLst/>
          </a:prstGeom>
        </p:spPr>
      </p:pic>
      <p:pic>
        <p:nvPicPr>
          <p:cNvPr id="4" name="Content Placeholder 3" descr="treichville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57200" y="2133600"/>
            <a:ext cx="6553200" cy="4456176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533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3124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marché</a:t>
            </a:r>
            <a:r>
              <a:rPr lang="en-US" dirty="0" smtClean="0"/>
              <a:t> de </a:t>
            </a:r>
            <a:r>
              <a:rPr lang="en-US" dirty="0" err="1" smtClean="0"/>
              <a:t>Cocody</a:t>
            </a:r>
            <a:endParaRPr lang="en-US" dirty="0"/>
          </a:p>
        </p:txBody>
      </p:sp>
      <p:pic>
        <p:nvPicPr>
          <p:cNvPr id="4" name="Content Placeholder 3" descr="cocod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38600" y="304800"/>
            <a:ext cx="4724400" cy="6314791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839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Côte d’Ivoire</a:t>
            </a:r>
            <a:endParaRPr lang="en-US" dirty="0"/>
          </a:p>
        </p:txBody>
      </p:sp>
      <p:pic>
        <p:nvPicPr>
          <p:cNvPr id="4" name="Content Placeholder 3" descr="map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219200"/>
            <a:ext cx="5260779" cy="5638800"/>
          </a:xfrm>
        </p:spPr>
      </p:pic>
      <p:cxnSp>
        <p:nvCxnSpPr>
          <p:cNvPr id="6" name="Straight Arrow Connector 5"/>
          <p:cNvCxnSpPr/>
          <p:nvPr/>
        </p:nvCxnSpPr>
        <p:spPr>
          <a:xfrm>
            <a:off x="457200" y="4953000"/>
            <a:ext cx="19050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04800" y="2590800"/>
            <a:ext cx="18288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mosquée</a:t>
            </a:r>
            <a:r>
              <a:rPr lang="en-US" dirty="0" smtClean="0"/>
              <a:t> à Abidjan</a:t>
            </a:r>
            <a:endParaRPr lang="en-US" dirty="0"/>
          </a:p>
        </p:txBody>
      </p:sp>
      <p:pic>
        <p:nvPicPr>
          <p:cNvPr id="4" name="Content Placeholder 3" descr="mosque-in-abidja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90600" y="1371600"/>
            <a:ext cx="7010400" cy="5251426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/>
              <a:t>La campagne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grande</a:t>
            </a:r>
            <a:r>
              <a:rPr lang="en-US" dirty="0" smtClean="0"/>
              <a:t> </a:t>
            </a:r>
            <a:r>
              <a:rPr lang="en-US" dirty="0" err="1" smtClean="0"/>
              <a:t>partie</a:t>
            </a:r>
            <a:r>
              <a:rPr lang="en-US" dirty="0" smtClean="0"/>
              <a:t> de la population </a:t>
            </a:r>
            <a:r>
              <a:rPr lang="en-US" dirty="0" err="1" smtClean="0"/>
              <a:t>vit</a:t>
            </a:r>
            <a:r>
              <a:rPr lang="en-US" dirty="0" smtClean="0"/>
              <a:t> à la </a:t>
            </a:r>
            <a:r>
              <a:rPr lang="en-US" dirty="0" err="1" smtClean="0"/>
              <a:t>campagne</a:t>
            </a:r>
            <a:r>
              <a:rPr lang="en-US" dirty="0" smtClean="0"/>
              <a:t> et </a:t>
            </a:r>
            <a:r>
              <a:rPr lang="en-US" dirty="0" err="1" smtClean="0"/>
              <a:t>pratique</a:t>
            </a:r>
            <a:r>
              <a:rPr lang="en-US" dirty="0" smtClean="0"/>
              <a:t> les </a:t>
            </a:r>
            <a:r>
              <a:rPr lang="en-US" dirty="0" err="1" smtClean="0"/>
              <a:t>coutumes</a:t>
            </a:r>
            <a:r>
              <a:rPr lang="en-US" dirty="0" smtClean="0"/>
              <a:t> </a:t>
            </a:r>
            <a:r>
              <a:rPr lang="en-US" dirty="0" err="1" smtClean="0"/>
              <a:t>vieilles</a:t>
            </a:r>
            <a:endParaRPr lang="en-US" dirty="0" smtClean="0"/>
          </a:p>
          <a:p>
            <a:pPr>
              <a:buFontTx/>
              <a:buNone/>
            </a:pPr>
            <a:endParaRPr lang="en-US" dirty="0" smtClean="0"/>
          </a:p>
        </p:txBody>
      </p:sp>
      <p:pic>
        <p:nvPicPr>
          <p:cNvPr id="21508" name="Picture 6" descr="village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743200"/>
            <a:ext cx="3962400" cy="297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7" descr="vill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05200"/>
            <a:ext cx="4229100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iankou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609600"/>
            <a:ext cx="5029189" cy="3352800"/>
          </a:xfrm>
          <a:prstGeom prst="rect">
            <a:avLst/>
          </a:prstGeom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Le village de </a:t>
            </a:r>
            <a:r>
              <a:rPr lang="en-US" dirty="0" err="1" smtClean="0"/>
              <a:t>Biankouma</a:t>
            </a:r>
            <a:endParaRPr lang="en-US" dirty="0"/>
          </a:p>
        </p:txBody>
      </p:sp>
      <p:pic>
        <p:nvPicPr>
          <p:cNvPr id="8" name="Picture 7" descr="biankoum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67000" y="3886200"/>
            <a:ext cx="4229044" cy="2819369"/>
          </a:xfrm>
          <a:prstGeom prst="rect">
            <a:avLst/>
          </a:prstGeom>
        </p:spPr>
      </p:pic>
      <p:pic>
        <p:nvPicPr>
          <p:cNvPr id="9" name="Picture 8" descr="biankouma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57747" y="3352831"/>
            <a:ext cx="228505" cy="152337"/>
          </a:xfrm>
          <a:prstGeom prst="rect">
            <a:avLst/>
          </a:prstGeom>
        </p:spPr>
      </p:pic>
      <p:pic>
        <p:nvPicPr>
          <p:cNvPr id="10" name="Picture 9" descr="biankouma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 flipV="1">
            <a:off x="4648200" y="1752600"/>
            <a:ext cx="4000491" cy="26670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Parc</a:t>
            </a:r>
            <a:r>
              <a:rPr lang="en-US" dirty="0" smtClean="0"/>
              <a:t> National de la </a:t>
            </a:r>
            <a:r>
              <a:rPr lang="en-US" dirty="0" err="1" smtClean="0"/>
              <a:t>Comoë</a:t>
            </a:r>
            <a:endParaRPr lang="en-US" dirty="0"/>
          </a:p>
        </p:txBody>
      </p:sp>
      <p:pic>
        <p:nvPicPr>
          <p:cNvPr id="9" name="Picture 8" descr="como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47800"/>
            <a:ext cx="9144000" cy="48006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Parc</a:t>
            </a:r>
            <a:r>
              <a:rPr lang="en-US" dirty="0" smtClean="0"/>
              <a:t> National de la </a:t>
            </a:r>
            <a:r>
              <a:rPr lang="en-US" dirty="0" err="1" smtClean="0"/>
              <a:t>Comoë</a:t>
            </a:r>
            <a:endParaRPr lang="en-US" dirty="0"/>
          </a:p>
        </p:txBody>
      </p:sp>
      <p:pic>
        <p:nvPicPr>
          <p:cNvPr id="8" name="Picture 7" descr="como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1600200"/>
            <a:ext cx="6096000" cy="4681798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Parc</a:t>
            </a:r>
            <a:r>
              <a:rPr lang="en-US" dirty="0" smtClean="0"/>
              <a:t> National de la </a:t>
            </a:r>
            <a:r>
              <a:rPr lang="en-US" dirty="0" err="1" smtClean="0"/>
              <a:t>Comoë</a:t>
            </a:r>
            <a:endParaRPr lang="en-US" dirty="0"/>
          </a:p>
        </p:txBody>
      </p:sp>
      <p:pic>
        <p:nvPicPr>
          <p:cNvPr id="6" name="Content Placeholder 5" descr="como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447800"/>
            <a:ext cx="4762500" cy="3571875"/>
          </a:xfrm>
        </p:spPr>
      </p:pic>
      <p:pic>
        <p:nvPicPr>
          <p:cNvPr id="7" name="Picture 6" descr="como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1447800"/>
            <a:ext cx="2416969" cy="2286000"/>
          </a:xfrm>
          <a:prstGeom prst="rect">
            <a:avLst/>
          </a:prstGeom>
        </p:spPr>
      </p:pic>
      <p:pic>
        <p:nvPicPr>
          <p:cNvPr id="8" name="Picture 7" descr="comoe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4191000"/>
            <a:ext cx="2857500" cy="21336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Parc</a:t>
            </a:r>
            <a:r>
              <a:rPr lang="en-US" dirty="0" smtClean="0"/>
              <a:t> National de la </a:t>
            </a:r>
            <a:r>
              <a:rPr lang="en-US" dirty="0" err="1" smtClean="0"/>
              <a:t>Comoë</a:t>
            </a:r>
            <a:endParaRPr lang="en-US" dirty="0"/>
          </a:p>
        </p:txBody>
      </p:sp>
      <p:pic>
        <p:nvPicPr>
          <p:cNvPr id="10" name="Picture 9" descr="comoe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0"/>
            <a:ext cx="3474720" cy="4572000"/>
          </a:xfrm>
          <a:prstGeom prst="rect">
            <a:avLst/>
          </a:prstGeom>
        </p:spPr>
      </p:pic>
      <p:pic>
        <p:nvPicPr>
          <p:cNvPr id="11" name="Picture 10" descr="comoe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1905000"/>
            <a:ext cx="4165600" cy="31242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Plage</a:t>
            </a:r>
            <a:r>
              <a:rPr lang="en-US" dirty="0" smtClean="0"/>
              <a:t> </a:t>
            </a:r>
            <a:r>
              <a:rPr lang="en-US" dirty="0" err="1" smtClean="0"/>
              <a:t>d’Assinie</a:t>
            </a:r>
            <a:endParaRPr lang="en-US" dirty="0"/>
          </a:p>
        </p:txBody>
      </p:sp>
      <p:pic>
        <p:nvPicPr>
          <p:cNvPr id="5" name="Content Placeholder 4" descr="Plage_Assini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 descr="plageassini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2422747"/>
            <a:ext cx="4038600" cy="2880868"/>
          </a:xfr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924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0"/>
            <a:ext cx="3200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cascade de Mont </a:t>
            </a:r>
            <a:r>
              <a:rPr lang="en-US" dirty="0" err="1" smtClean="0"/>
              <a:t>Tonkoui</a:t>
            </a:r>
            <a:endParaRPr lang="en-US" dirty="0"/>
          </a:p>
        </p:txBody>
      </p:sp>
      <p:pic>
        <p:nvPicPr>
          <p:cNvPr id="4" name="Content Placeholder 3" descr="cascad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7169" r="13968"/>
          <a:stretch>
            <a:fillRect/>
          </a:stretch>
        </p:blipFill>
        <p:spPr>
          <a:xfrm>
            <a:off x="4419600" y="-1"/>
            <a:ext cx="4724400" cy="6957753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ponts</a:t>
            </a:r>
            <a:r>
              <a:rPr lang="en-US" dirty="0" smtClean="0"/>
              <a:t> </a:t>
            </a:r>
            <a:r>
              <a:rPr lang="en-US" dirty="0" err="1" smtClean="0"/>
              <a:t>suspendus</a:t>
            </a:r>
            <a:endParaRPr lang="en-US" dirty="0"/>
          </a:p>
        </p:txBody>
      </p:sp>
      <p:pic>
        <p:nvPicPr>
          <p:cNvPr id="4" name="Content Placeholder 3" descr="pontsuspendu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667000"/>
            <a:ext cx="5867400" cy="3911610"/>
          </a:xfrm>
        </p:spPr>
      </p:pic>
      <p:pic>
        <p:nvPicPr>
          <p:cNvPr id="5" name="Picture 4" descr="pontsuspendu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295400"/>
            <a:ext cx="3425567" cy="45720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Côte d’Ivoire</a:t>
            </a:r>
            <a:endParaRPr lang="en-US" dirty="0"/>
          </a:p>
        </p:txBody>
      </p:sp>
      <p:pic>
        <p:nvPicPr>
          <p:cNvPr id="4" name="Content Placeholder 3" descr="map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219200"/>
            <a:ext cx="5260779" cy="5638800"/>
          </a:xfrm>
        </p:spPr>
      </p:pic>
      <p:cxnSp>
        <p:nvCxnSpPr>
          <p:cNvPr id="6" name="Straight Arrow Connector 5"/>
          <p:cNvCxnSpPr/>
          <p:nvPr/>
        </p:nvCxnSpPr>
        <p:spPr>
          <a:xfrm>
            <a:off x="1600200" y="533400"/>
            <a:ext cx="1371600" cy="990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 flipV="1">
            <a:off x="6019800" y="609600"/>
            <a:ext cx="1371600" cy="990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danseurs </a:t>
            </a:r>
            <a:r>
              <a:rPr lang="en-US" dirty="0" err="1" smtClean="0"/>
              <a:t>yacoubas</a:t>
            </a:r>
            <a:endParaRPr lang="en-US" dirty="0"/>
          </a:p>
        </p:txBody>
      </p:sp>
      <p:pic>
        <p:nvPicPr>
          <p:cNvPr id="4" name="Content Placeholder 3" descr="danseurs65-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1600200"/>
            <a:ext cx="2956020" cy="4525963"/>
          </a:xfrm>
        </p:spPr>
      </p:pic>
      <p:pic>
        <p:nvPicPr>
          <p:cNvPr id="5" name="Picture 4" descr="yacouba2.jpg"/>
          <p:cNvPicPr>
            <a:picLocks noChangeAspect="1"/>
          </p:cNvPicPr>
          <p:nvPr/>
        </p:nvPicPr>
        <p:blipFill>
          <a:blip r:embed="rId4" cstate="print">
            <a:lum bright="30000" contrast="24000"/>
          </a:blip>
          <a:stretch>
            <a:fillRect/>
          </a:stretch>
        </p:blipFill>
        <p:spPr>
          <a:xfrm>
            <a:off x="4724400" y="1219200"/>
            <a:ext cx="3698322" cy="52578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153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danseurs </a:t>
            </a:r>
            <a:r>
              <a:rPr lang="en-US" dirty="0" err="1" smtClean="0"/>
              <a:t>yacoubas</a:t>
            </a:r>
            <a:endParaRPr lang="en-US" dirty="0"/>
          </a:p>
        </p:txBody>
      </p:sp>
      <p:pic>
        <p:nvPicPr>
          <p:cNvPr id="7" name="Content Placeholder 6" descr="yacouba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219200"/>
            <a:ext cx="7239000" cy="5421207"/>
          </a:xfr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4800600" cy="1143000"/>
          </a:xfrm>
        </p:spPr>
        <p:txBody>
          <a:bodyPr/>
          <a:lstStyle/>
          <a:p>
            <a:r>
              <a:rPr lang="en-US" dirty="0" err="1" smtClean="0"/>
              <a:t>L’agriculture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00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4400" dirty="0" smtClean="0"/>
              <a:t>    Côte d'Ivoire's major industries include agriculture- production of  coffee, cocoa beans,  &amp; bananas being the most important. </a:t>
            </a:r>
          </a:p>
          <a:p>
            <a:endParaRPr lang="en-US" dirty="0"/>
          </a:p>
        </p:txBody>
      </p:sp>
      <p:pic>
        <p:nvPicPr>
          <p:cNvPr id="5" name="Content Placeholder 4" descr="caf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29200" y="304800"/>
            <a:ext cx="3810000" cy="2857500"/>
          </a:xfrm>
        </p:spPr>
      </p:pic>
      <p:pic>
        <p:nvPicPr>
          <p:cNvPr id="7" name="Picture 6" descr="banani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2358" y="2819400"/>
            <a:ext cx="3031642" cy="4038600"/>
          </a:xfrm>
          <a:prstGeom prst="rect">
            <a:avLst/>
          </a:prstGeom>
        </p:spPr>
      </p:pic>
      <p:pic>
        <p:nvPicPr>
          <p:cNvPr id="8" name="Picture 7" descr="thumbnail_large_virtual-tar-07_1176518640_11_-_harvesting_caca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1000" y="1676400"/>
            <a:ext cx="2649220" cy="26670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839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ois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0527" y="1828800"/>
            <a:ext cx="6447273" cy="419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458200" cy="1143000"/>
          </a:xfrm>
        </p:spPr>
        <p:txBody>
          <a:bodyPr/>
          <a:lstStyle/>
          <a:p>
            <a:r>
              <a:rPr lang="en-US" dirty="0" err="1" smtClean="0"/>
              <a:t>L’industrie</a:t>
            </a:r>
            <a:r>
              <a:rPr lang="en-US" dirty="0" smtClean="0"/>
              <a:t>: le bois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228600" y="1524000"/>
            <a:ext cx="29718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900" dirty="0" smtClean="0"/>
              <a:t>    Timber and wood </a:t>
            </a:r>
            <a:r>
              <a:rPr lang="en-US" sz="3500" dirty="0" smtClean="0"/>
              <a:t>products</a:t>
            </a:r>
            <a:r>
              <a:rPr lang="en-US" dirty="0" smtClean="0"/>
              <a:t> are important  economic resources, as well as oil refining, automobile assembly, textiles, fertilizer, construction materials, and electricity. </a:t>
            </a:r>
          </a:p>
          <a:p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2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produits</a:t>
            </a:r>
            <a:r>
              <a:rPr lang="en-US" dirty="0" smtClean="0"/>
              <a:t> en bois </a:t>
            </a:r>
            <a:r>
              <a:rPr lang="en-US" dirty="0" err="1" smtClean="0"/>
              <a:t>précieux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acajou et </a:t>
            </a:r>
            <a:r>
              <a:rPr lang="en-US" dirty="0" err="1" smtClean="0"/>
              <a:t>ébène</a:t>
            </a:r>
            <a:endParaRPr lang="en-US" dirty="0"/>
          </a:p>
        </p:txBody>
      </p:sp>
      <p:pic>
        <p:nvPicPr>
          <p:cNvPr id="6" name="Picture 5" descr="boi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0" y="1676400"/>
            <a:ext cx="3333750" cy="4572000"/>
          </a:xfrm>
          <a:prstGeom prst="rect">
            <a:avLst/>
          </a:prstGeom>
        </p:spPr>
      </p:pic>
      <p:pic>
        <p:nvPicPr>
          <p:cNvPr id="8" name="Content Placeholder 7" descr="boismasque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85800" y="2057400"/>
            <a:ext cx="4038600" cy="3347240"/>
          </a:xfr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/>
              <a:t>L’économie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686800" cy="5059363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La pêche est aussi une activité très importante.</a:t>
            </a:r>
          </a:p>
        </p:txBody>
      </p:sp>
      <p:pic>
        <p:nvPicPr>
          <p:cNvPr id="26628" name="Picture 5" descr="dakarfish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676400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L’artisinat</a:t>
            </a:r>
            <a:r>
              <a:rPr lang="en-US" dirty="0" smtClean="0"/>
              <a:t>: les </a:t>
            </a:r>
            <a:r>
              <a:rPr lang="en-US" dirty="0" err="1" smtClean="0"/>
              <a:t>produits</a:t>
            </a:r>
            <a:r>
              <a:rPr lang="en-US" dirty="0" smtClean="0"/>
              <a:t> en bois</a:t>
            </a:r>
            <a:endParaRPr lang="en-US" dirty="0"/>
          </a:p>
        </p:txBody>
      </p:sp>
      <p:pic>
        <p:nvPicPr>
          <p:cNvPr id="5" name="Content Placeholder 4" descr="bois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005562" y="1600200"/>
            <a:ext cx="2941876" cy="4525963"/>
          </a:xfrm>
        </p:spPr>
      </p:pic>
      <p:pic>
        <p:nvPicPr>
          <p:cNvPr id="6" name="Content Placeholder 5" descr="bois-acajou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l="15320"/>
          <a:stretch>
            <a:fillRect/>
          </a:stretch>
        </p:blipFill>
        <p:spPr>
          <a:xfrm>
            <a:off x="5105400" y="1219200"/>
            <a:ext cx="2895600" cy="5185922"/>
          </a:xfr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L’artisinat</a:t>
            </a:r>
            <a:r>
              <a:rPr lang="en-US" dirty="0" smtClean="0"/>
              <a:t>: les masques</a:t>
            </a:r>
            <a:endParaRPr lang="en-US" dirty="0"/>
          </a:p>
        </p:txBody>
      </p:sp>
      <p:pic>
        <p:nvPicPr>
          <p:cNvPr id="9" name="Content Placeholder 8" descr="bois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12679" y="1600200"/>
            <a:ext cx="3527641" cy="4525963"/>
          </a:xfrm>
        </p:spPr>
      </p:pic>
      <p:pic>
        <p:nvPicPr>
          <p:cNvPr id="10" name="Content Placeholder 9" descr="boismasque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2189561"/>
            <a:ext cx="4038600" cy="3347240"/>
          </a:xfrm>
        </p:spPr>
      </p:pic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L’artisinat</a:t>
            </a:r>
            <a:r>
              <a:rPr lang="en-US" dirty="0" smtClean="0"/>
              <a:t>: les masques </a:t>
            </a:r>
            <a:r>
              <a:rPr lang="en-US" dirty="0" err="1" smtClean="0"/>
              <a:t>Bauolé</a:t>
            </a:r>
            <a:endParaRPr lang="en-US" dirty="0"/>
          </a:p>
        </p:txBody>
      </p:sp>
      <p:pic>
        <p:nvPicPr>
          <p:cNvPr id="11" name="Picture 10" descr="masquebaou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371600"/>
            <a:ext cx="3810000" cy="5080000"/>
          </a:xfrm>
          <a:prstGeom prst="rect">
            <a:avLst/>
          </a:prstGeom>
        </p:spPr>
      </p:pic>
      <p:pic>
        <p:nvPicPr>
          <p:cNvPr id="12" name="Picture 11" descr="masquebaoul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371600"/>
            <a:ext cx="3810000" cy="50800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839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L’artisinat</a:t>
            </a:r>
            <a:r>
              <a:rPr lang="en-US" dirty="0" smtClean="0"/>
              <a:t>: le </a:t>
            </a:r>
            <a:r>
              <a:rPr lang="en-US" dirty="0" err="1" smtClean="0"/>
              <a:t>tissu</a:t>
            </a:r>
            <a:r>
              <a:rPr lang="en-US" dirty="0" smtClean="0"/>
              <a:t> de </a:t>
            </a:r>
            <a:r>
              <a:rPr lang="en-US" dirty="0" err="1" smtClean="0"/>
              <a:t>Sénoufu</a:t>
            </a:r>
            <a:endParaRPr lang="en-US" dirty="0"/>
          </a:p>
        </p:txBody>
      </p:sp>
      <p:pic>
        <p:nvPicPr>
          <p:cNvPr id="5" name="Content Placeholder 4" descr="textile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38200" y="1219200"/>
            <a:ext cx="3605212" cy="5360910"/>
          </a:xfrm>
        </p:spPr>
      </p:pic>
      <p:pic>
        <p:nvPicPr>
          <p:cNvPr id="7" name="Content Placeholder 6" descr="TISSUS~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l="5348" t="5333" r="9280" b="12000"/>
          <a:stretch>
            <a:fillRect/>
          </a:stretch>
        </p:blipFill>
        <p:spPr>
          <a:xfrm>
            <a:off x="4648199" y="1219200"/>
            <a:ext cx="4014019" cy="5410200"/>
          </a:xfr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Côte d’Ivoire</a:t>
            </a:r>
            <a:endParaRPr lang="en-US" dirty="0"/>
          </a:p>
        </p:txBody>
      </p:sp>
      <p:pic>
        <p:nvPicPr>
          <p:cNvPr id="4" name="Content Placeholder 3" descr="map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28800" y="1219200"/>
            <a:ext cx="5260779" cy="5638800"/>
          </a:xfrm>
        </p:spPr>
      </p:pic>
      <p:cxnSp>
        <p:nvCxnSpPr>
          <p:cNvPr id="6" name="Straight Arrow Connector 5"/>
          <p:cNvCxnSpPr/>
          <p:nvPr/>
        </p:nvCxnSpPr>
        <p:spPr>
          <a:xfrm rot="10800000" flipV="1">
            <a:off x="6934200" y="4267200"/>
            <a:ext cx="1447800" cy="152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L’artisinat</a:t>
            </a:r>
            <a:r>
              <a:rPr lang="en-US" dirty="0" smtClean="0"/>
              <a:t>: les </a:t>
            </a:r>
            <a:r>
              <a:rPr lang="en-US" dirty="0" err="1" smtClean="0"/>
              <a:t>tissus</a:t>
            </a:r>
            <a:r>
              <a:rPr lang="en-US" dirty="0" smtClean="0"/>
              <a:t> </a:t>
            </a:r>
            <a:r>
              <a:rPr lang="en-US" dirty="0" err="1" smtClean="0"/>
              <a:t>peints</a:t>
            </a:r>
            <a:r>
              <a:rPr lang="en-US" dirty="0" smtClean="0"/>
              <a:t> de </a:t>
            </a:r>
            <a:r>
              <a:rPr lang="en-US" dirty="0" err="1" smtClean="0"/>
              <a:t>Korhogo</a:t>
            </a:r>
            <a:endParaRPr lang="en-US" dirty="0"/>
          </a:p>
        </p:txBody>
      </p:sp>
      <p:pic>
        <p:nvPicPr>
          <p:cNvPr id="5" name="Content Placeholder 4" descr="toile_korhogo_marron_petit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38600" y="1066800"/>
            <a:ext cx="4869365" cy="3048000"/>
          </a:xfrm>
        </p:spPr>
      </p:pic>
      <p:pic>
        <p:nvPicPr>
          <p:cNvPr id="8" name="Picture 7" descr="tissy_korhogo_grand_couleur_gr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469" y="4191000"/>
            <a:ext cx="3965331" cy="2514600"/>
          </a:xfrm>
          <a:prstGeom prst="rect">
            <a:avLst/>
          </a:prstGeom>
        </p:spPr>
      </p:pic>
      <p:pic>
        <p:nvPicPr>
          <p:cNvPr id="9" name="Picture 8" descr="tissu_korh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4038600"/>
            <a:ext cx="4056634" cy="2608768"/>
          </a:xfrm>
          <a:prstGeom prst="rect">
            <a:avLst/>
          </a:prstGeom>
        </p:spPr>
      </p:pic>
      <p:pic>
        <p:nvPicPr>
          <p:cNvPr id="7" name="Content Placeholder 6" descr="tussu_korhogo2.jpg"/>
          <p:cNvPicPr>
            <a:picLocks noGrp="1" noChangeAspect="1"/>
          </p:cNvPicPr>
          <p:nvPr>
            <p:ph sz="half" idx="1"/>
          </p:nvPr>
        </p:nvPicPr>
        <p:blipFill>
          <a:blip r:embed="rId6" cstate="print"/>
          <a:stretch>
            <a:fillRect/>
          </a:stretch>
        </p:blipFill>
        <p:spPr>
          <a:xfrm>
            <a:off x="152400" y="990600"/>
            <a:ext cx="3810000" cy="3225800"/>
          </a:xfr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Batik</a:t>
            </a:r>
            <a:endParaRPr lang="en-US" dirty="0"/>
          </a:p>
        </p:txBody>
      </p:sp>
      <p:pic>
        <p:nvPicPr>
          <p:cNvPr id="7" name="Picture 6" descr="batik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3505200"/>
            <a:ext cx="2371725" cy="3114675"/>
          </a:xfrm>
          <a:prstGeom prst="rect">
            <a:avLst/>
          </a:prstGeom>
        </p:spPr>
      </p:pic>
      <p:pic>
        <p:nvPicPr>
          <p:cNvPr id="9" name="Content Placeholder 8" descr="batik4.gif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638800" y="457200"/>
            <a:ext cx="2371725" cy="3114675"/>
          </a:xfrm>
        </p:spPr>
      </p:pic>
      <p:pic>
        <p:nvPicPr>
          <p:cNvPr id="10" name="Picture 9" descr="batik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0400" y="2590800"/>
            <a:ext cx="2631852" cy="39624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839200" y="304800"/>
            <a:ext cx="304800" cy="304800"/>
          </a:xfrm>
          <a:prstGeom prst="rect">
            <a:avLst/>
          </a:prstGeom>
        </p:spPr>
      </p:pic>
      <p:pic>
        <p:nvPicPr>
          <p:cNvPr id="13" name="Content Placeholder 12" descr="batik2.jpg"/>
          <p:cNvPicPr>
            <a:picLocks noGrp="1" noChangeAspect="1"/>
          </p:cNvPicPr>
          <p:nvPr>
            <p:ph sz="half" idx="1"/>
          </p:nvPr>
        </p:nvPicPr>
        <p:blipFill>
          <a:blip r:embed="rId7" cstate="print"/>
          <a:stretch>
            <a:fillRect/>
          </a:stretch>
        </p:blipFill>
        <p:spPr>
          <a:xfrm>
            <a:off x="304800" y="457200"/>
            <a:ext cx="3296503" cy="3886200"/>
          </a:xfr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2057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pagnes</a:t>
            </a:r>
            <a:endParaRPr lang="en-US" dirty="0"/>
          </a:p>
        </p:txBody>
      </p:sp>
      <p:pic>
        <p:nvPicPr>
          <p:cNvPr id="6" name="Content Placeholder 5" descr="page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590800" y="457200"/>
            <a:ext cx="4446408" cy="3505200"/>
          </a:xfrm>
        </p:spPr>
      </p:pic>
      <p:pic>
        <p:nvPicPr>
          <p:cNvPr id="7" name="Picture 6" descr="pagnedre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3314700"/>
            <a:ext cx="4724400" cy="3543300"/>
          </a:xfrm>
          <a:prstGeom prst="rect">
            <a:avLst/>
          </a:prstGeom>
        </p:spPr>
      </p:pic>
      <p:pic>
        <p:nvPicPr>
          <p:cNvPr id="5" name="Content Placeholder 4" descr="pagne1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rcRect l="22641"/>
          <a:stretch>
            <a:fillRect/>
          </a:stretch>
        </p:blipFill>
        <p:spPr>
          <a:xfrm>
            <a:off x="533400" y="3352800"/>
            <a:ext cx="3124200" cy="3028950"/>
          </a:xfr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7" descr="artisanat-confection-poteries-c244te-divoire-L-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8826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Les </a:t>
            </a:r>
            <a:r>
              <a:rPr lang="en-US" dirty="0" err="1" smtClean="0">
                <a:solidFill>
                  <a:srgbClr val="FFFF00"/>
                </a:solidFill>
              </a:rPr>
              <a:t>poteries</a:t>
            </a:r>
            <a:r>
              <a:rPr lang="en-US" dirty="0" smtClean="0">
                <a:solidFill>
                  <a:srgbClr val="FFFF00"/>
                </a:solidFill>
              </a:rPr>
              <a:t> de </a:t>
            </a:r>
            <a:r>
              <a:rPr lang="en-US" dirty="0" err="1" smtClean="0">
                <a:solidFill>
                  <a:srgbClr val="FFFF00"/>
                </a:solidFill>
              </a:rPr>
              <a:t>Katiola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Content Placeholder 3" descr="poteries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981200" y="3615185"/>
            <a:ext cx="5059712" cy="3242815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229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otiere-poterie-techniqu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57200"/>
            <a:ext cx="8128000" cy="60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poteries</a:t>
            </a:r>
            <a:r>
              <a:rPr lang="en-US" dirty="0" smtClean="0"/>
              <a:t> de </a:t>
            </a:r>
            <a:r>
              <a:rPr lang="en-US" dirty="0" err="1" smtClean="0"/>
              <a:t>Katiola</a:t>
            </a:r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poterie-afrique-africain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304800"/>
            <a:ext cx="7899400" cy="59245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poteries</a:t>
            </a:r>
            <a:r>
              <a:rPr lang="en-US" dirty="0" smtClean="0"/>
              <a:t> de </a:t>
            </a:r>
            <a:r>
              <a:rPr lang="en-US" dirty="0" err="1" smtClean="0"/>
              <a:t>Katiola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4267200" cy="1143000"/>
          </a:xfrm>
        </p:spPr>
        <p:txBody>
          <a:bodyPr/>
          <a:lstStyle/>
          <a:p>
            <a:r>
              <a:rPr lang="en-US" dirty="0" smtClean="0"/>
              <a:t>Les panniers</a:t>
            </a:r>
            <a:endParaRPr lang="en-US" dirty="0"/>
          </a:p>
        </p:txBody>
      </p:sp>
      <p:pic>
        <p:nvPicPr>
          <p:cNvPr id="10" name="Content Placeholder 9" descr="handwoven-african-basket-darfu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81000" y="1143000"/>
            <a:ext cx="2381250" cy="2371725"/>
          </a:xfrm>
        </p:spPr>
      </p:pic>
      <p:pic>
        <p:nvPicPr>
          <p:cNvPr id="11" name="Picture 10" descr="panniers2.jpg"/>
          <p:cNvPicPr>
            <a:picLocks noChangeAspect="1"/>
          </p:cNvPicPr>
          <p:nvPr/>
        </p:nvPicPr>
        <p:blipFill>
          <a:blip r:embed="rId4" cstate="print"/>
          <a:srcRect b="13684"/>
          <a:stretch>
            <a:fillRect/>
          </a:stretch>
        </p:blipFill>
        <p:spPr>
          <a:xfrm>
            <a:off x="3886200" y="381000"/>
            <a:ext cx="4835537" cy="6248400"/>
          </a:xfrm>
          <a:prstGeom prst="rect">
            <a:avLst/>
          </a:prstGeom>
        </p:spPr>
      </p:pic>
      <p:pic>
        <p:nvPicPr>
          <p:cNvPr id="7" name="Content Placeholder 6" descr="pannier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 rot="21345198">
            <a:off x="647778" y="3550903"/>
            <a:ext cx="3000375" cy="3200400"/>
          </a:xfrm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ttieke_pierre-et-ami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Qu’est-ce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qu’on</a:t>
            </a:r>
            <a:r>
              <a:rPr lang="en-US" dirty="0" smtClean="0">
                <a:solidFill>
                  <a:srgbClr val="FFFF00"/>
                </a:solidFill>
              </a:rPr>
              <a:t> mange?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74638"/>
            <a:ext cx="6096000" cy="1143000"/>
          </a:xfrm>
        </p:spPr>
        <p:txBody>
          <a:bodyPr/>
          <a:lstStyle/>
          <a:p>
            <a:r>
              <a:rPr lang="en-US" dirty="0" smtClean="0"/>
              <a:t>Sauce </a:t>
            </a:r>
            <a:r>
              <a:rPr lang="en-US" dirty="0" err="1" smtClean="0"/>
              <a:t>arachide</a:t>
            </a:r>
            <a:r>
              <a:rPr lang="en-US" dirty="0" smtClean="0"/>
              <a:t> et </a:t>
            </a:r>
            <a:r>
              <a:rPr lang="en-US" dirty="0" err="1" smtClean="0"/>
              <a:t>Foutu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4" name="Content Placeholder 3" descr="foutuarachid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1752600"/>
            <a:ext cx="8007128" cy="4190397"/>
          </a:xfrm>
        </p:spPr>
      </p:pic>
      <p:pic>
        <p:nvPicPr>
          <p:cNvPr id="5" name="Picture 4" descr="arachi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152400"/>
            <a:ext cx="2286000" cy="173355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Attieke</a:t>
            </a:r>
            <a:endParaRPr lang="en-US" dirty="0"/>
          </a:p>
        </p:txBody>
      </p:sp>
      <p:pic>
        <p:nvPicPr>
          <p:cNvPr id="4" name="Content Placeholder 3" descr="attieke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1000" y="1828800"/>
            <a:ext cx="3593013" cy="4525963"/>
          </a:xfrm>
        </p:spPr>
      </p:pic>
      <p:pic>
        <p:nvPicPr>
          <p:cNvPr id="5" name="Picture 4" descr="attieke190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2514600"/>
            <a:ext cx="4799914" cy="350520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Côte d’Ivoire</a:t>
            </a:r>
            <a:endParaRPr lang="en-US" dirty="0"/>
          </a:p>
        </p:txBody>
      </p:sp>
      <p:pic>
        <p:nvPicPr>
          <p:cNvPr id="4" name="Content Placeholder 3" descr="map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219200"/>
            <a:ext cx="5260779" cy="5638800"/>
          </a:xfrm>
        </p:spPr>
      </p:pic>
      <p:cxnSp>
        <p:nvCxnSpPr>
          <p:cNvPr id="7" name="Straight Arrow Connector 6"/>
          <p:cNvCxnSpPr/>
          <p:nvPr/>
        </p:nvCxnSpPr>
        <p:spPr>
          <a:xfrm rot="16200000" flipV="1">
            <a:off x="4229100" y="5219700"/>
            <a:ext cx="121920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Aloco</a:t>
            </a:r>
            <a:endParaRPr lang="en-US" dirty="0"/>
          </a:p>
        </p:txBody>
      </p:sp>
      <p:pic>
        <p:nvPicPr>
          <p:cNvPr id="4" name="Content Placeholder 3" descr="aloco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294099"/>
            <a:ext cx="6584498" cy="5563901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Fruits </a:t>
            </a:r>
            <a:r>
              <a:rPr lang="en-US" dirty="0" err="1" smtClean="0"/>
              <a:t>tropicaux</a:t>
            </a:r>
            <a:endParaRPr lang="en-US" dirty="0"/>
          </a:p>
        </p:txBody>
      </p:sp>
      <p:pic>
        <p:nvPicPr>
          <p:cNvPr id="6" name="Content Placeholder 5" descr="fruit-vendor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86400" y="1371600"/>
            <a:ext cx="2911227" cy="5175515"/>
          </a:xfrm>
        </p:spPr>
      </p:pic>
      <p:pic>
        <p:nvPicPr>
          <p:cNvPr id="5" name="Content Placeholder 4" descr="fruits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57199" y="2522366"/>
            <a:ext cx="5496739" cy="3649834"/>
          </a:xfr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Maquis</a:t>
            </a:r>
            <a:endParaRPr lang="en-US" dirty="0"/>
          </a:p>
        </p:txBody>
      </p:sp>
      <p:pic>
        <p:nvPicPr>
          <p:cNvPr id="5" name="Content Placeholder 4" descr="maqui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04800" y="1447800"/>
            <a:ext cx="4038600" cy="3028950"/>
          </a:xfrm>
        </p:spPr>
      </p:pic>
      <p:pic>
        <p:nvPicPr>
          <p:cNvPr id="6" name="Content Placeholder 5" descr="maquis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2590800"/>
            <a:ext cx="4038600" cy="3368192"/>
          </a:xfr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05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qui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350000" cy="4762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274638"/>
            <a:ext cx="2286000" cy="1143000"/>
          </a:xfrm>
        </p:spPr>
        <p:txBody>
          <a:bodyPr/>
          <a:lstStyle/>
          <a:p>
            <a:r>
              <a:rPr lang="en-US" dirty="0" err="1" smtClean="0"/>
              <a:t>Maquis</a:t>
            </a:r>
            <a:endParaRPr lang="en-US" dirty="0"/>
          </a:p>
        </p:txBody>
      </p:sp>
      <p:pic>
        <p:nvPicPr>
          <p:cNvPr id="10" name="Content Placeholder 9" descr="maquispubloic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105400" y="3276600"/>
            <a:ext cx="4038600" cy="3019935"/>
          </a:xfr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lag_of_Cote_d'Ivoire_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914400"/>
            <a:ext cx="5943600" cy="39465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11500" dirty="0" smtClean="0"/>
              <a:t>FIN</a:t>
            </a:r>
            <a:endParaRPr lang="en-US" sz="11500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3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438400"/>
            <a:ext cx="32004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sz="3200" dirty="0" smtClean="0"/>
              <a:t>Au </a:t>
            </a:r>
            <a:r>
              <a:rPr lang="en-US" sz="3200" dirty="0" err="1" smtClean="0"/>
              <a:t>quinzième</a:t>
            </a:r>
            <a:r>
              <a:rPr lang="en-US" sz="3200" dirty="0" smtClean="0"/>
              <a:t> siècle, des </a:t>
            </a:r>
            <a:r>
              <a:rPr lang="en-US" sz="3200" dirty="0" err="1" smtClean="0"/>
              <a:t>navagateurs</a:t>
            </a:r>
            <a:r>
              <a:rPr lang="en-US" sz="3200" dirty="0" smtClean="0"/>
              <a:t> </a:t>
            </a:r>
            <a:r>
              <a:rPr lang="en-US" sz="3200" dirty="0" err="1" smtClean="0"/>
              <a:t>français</a:t>
            </a:r>
            <a:r>
              <a:rPr lang="en-US" sz="3200" dirty="0" smtClean="0"/>
              <a:t> </a:t>
            </a:r>
            <a:r>
              <a:rPr lang="en-US" sz="3200" dirty="0" err="1" smtClean="0"/>
              <a:t>sont</a:t>
            </a:r>
            <a:r>
              <a:rPr lang="en-US" sz="3200" dirty="0" smtClean="0"/>
              <a:t> </a:t>
            </a:r>
            <a:r>
              <a:rPr lang="en-US" sz="3200" dirty="0" err="1" smtClean="0"/>
              <a:t>arrivés</a:t>
            </a:r>
            <a:r>
              <a:rPr lang="en-US" sz="3200" dirty="0" smtClean="0"/>
              <a:t> </a:t>
            </a:r>
            <a:r>
              <a:rPr lang="en-US" sz="3200" dirty="0" err="1" smtClean="0"/>
              <a:t>sur</a:t>
            </a:r>
            <a:r>
              <a:rPr lang="en-US" sz="3200" dirty="0" smtClean="0"/>
              <a:t> la </a:t>
            </a:r>
            <a:r>
              <a:rPr lang="en-US" sz="3200" dirty="0" err="1" smtClean="0"/>
              <a:t>côte</a:t>
            </a:r>
            <a:r>
              <a:rPr lang="en-US" sz="3200" dirty="0" smtClean="0"/>
              <a:t> </a:t>
            </a:r>
            <a:r>
              <a:rPr lang="en-US" sz="3200" dirty="0" err="1" smtClean="0"/>
              <a:t>ouest</a:t>
            </a:r>
            <a:r>
              <a:rPr lang="en-US" sz="3200" dirty="0" smtClean="0"/>
              <a:t> de </a:t>
            </a:r>
            <a:r>
              <a:rPr lang="en-US" sz="3200" dirty="0" err="1" smtClean="0"/>
              <a:t>l’Afrique</a:t>
            </a:r>
            <a:r>
              <a:rPr lang="en-US" sz="3200" dirty="0" smtClean="0"/>
              <a:t>.  </a:t>
            </a:r>
            <a:endParaRPr lang="en-US" dirty="0"/>
          </a:p>
        </p:txBody>
      </p:sp>
      <p:pic>
        <p:nvPicPr>
          <p:cNvPr id="8" name="Picture 7" descr="columbu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457200"/>
            <a:ext cx="2190750" cy="1657350"/>
          </a:xfrm>
          <a:prstGeom prst="rect">
            <a:avLst/>
          </a:prstGeom>
        </p:spPr>
      </p:pic>
      <p:pic>
        <p:nvPicPr>
          <p:cNvPr id="10" name="Content Placeholder 9" descr="boat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429000" y="1905000"/>
            <a:ext cx="5306412" cy="3926745"/>
          </a:xfr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81400" cy="1143000"/>
          </a:xfrm>
        </p:spPr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3200400" cy="4876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en-US" dirty="0" err="1" smtClean="0"/>
              <a:t>C’était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région</a:t>
            </a:r>
            <a:r>
              <a:rPr lang="en-US" dirty="0" smtClean="0"/>
              <a:t> riche en </a:t>
            </a:r>
            <a:r>
              <a:rPr lang="en-US" dirty="0" err="1" smtClean="0"/>
              <a:t>ivoire</a:t>
            </a:r>
            <a:r>
              <a:rPr lang="en-US" dirty="0" smtClean="0"/>
              <a:t>.  </a:t>
            </a:r>
            <a:r>
              <a:rPr lang="en-US" dirty="0" err="1" smtClean="0"/>
              <a:t>Puis</a:t>
            </a:r>
            <a:r>
              <a:rPr lang="en-US" dirty="0" smtClean="0"/>
              <a:t>, on </a:t>
            </a:r>
            <a:r>
              <a:rPr lang="en-US" dirty="0" err="1" smtClean="0"/>
              <a:t>appellait</a:t>
            </a:r>
            <a:r>
              <a:rPr lang="en-US" dirty="0" smtClean="0"/>
              <a:t>  la </a:t>
            </a:r>
            <a:r>
              <a:rPr lang="en-US" dirty="0" err="1" smtClean="0"/>
              <a:t>région</a:t>
            </a:r>
            <a:r>
              <a:rPr lang="en-US" dirty="0" smtClean="0"/>
              <a:t> Côte d’Ivoire.</a:t>
            </a:r>
            <a:endParaRPr lang="en-US" dirty="0"/>
          </a:p>
        </p:txBody>
      </p:sp>
      <p:pic>
        <p:nvPicPr>
          <p:cNvPr id="8" name="Content Placeholder 7" descr="Ivory%20jewelry%20and%20carvings_47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81000" y="3962400"/>
            <a:ext cx="4038600" cy="2540534"/>
          </a:xfrm>
        </p:spPr>
      </p:pic>
      <p:pic>
        <p:nvPicPr>
          <p:cNvPr id="9" name="Picture 8" descr="ivo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91000" y="228600"/>
            <a:ext cx="4368800" cy="3276600"/>
          </a:xfrm>
          <a:prstGeom prst="rect">
            <a:avLst/>
          </a:prstGeom>
        </p:spPr>
      </p:pic>
      <p:pic>
        <p:nvPicPr>
          <p:cNvPr id="10" name="Picture 9" descr="ivoryel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521048" y="3699152"/>
            <a:ext cx="2654300" cy="3028396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839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1371600"/>
            <a:ext cx="7772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bg1"/>
                </a:solidFill>
              </a:rPr>
              <a:t>a </a:t>
            </a:r>
            <a:r>
              <a:rPr lang="en-US" sz="8800" dirty="0" err="1" smtClean="0">
                <a:solidFill>
                  <a:schemeClr val="bg1"/>
                </a:solidFill>
              </a:rPr>
              <a:t>République</a:t>
            </a:r>
            <a:r>
              <a:rPr lang="en-US" sz="8800" dirty="0" smtClean="0">
                <a:solidFill>
                  <a:schemeClr val="bg1"/>
                </a:solidFill>
              </a:rPr>
              <a:t> e Côte d’Ivoire</a:t>
            </a:r>
            <a:endParaRPr lang="en-US" sz="8800" dirty="0">
              <a:solidFill>
                <a:schemeClr val="bg1"/>
              </a:solidFill>
            </a:endParaRPr>
          </a:p>
        </p:txBody>
      </p:sp>
      <p:pic>
        <p:nvPicPr>
          <p:cNvPr id="11" name="Picture 10" descr="cotedivoi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304800"/>
            <a:ext cx="5992006" cy="64770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93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16709</TotalTime>
  <Words>528</Words>
  <Application>Microsoft Office PowerPoint</Application>
  <PresentationFormat>On-screen Show (4:3)</PresentationFormat>
  <Paragraphs>98</Paragraphs>
  <Slides>64</Slides>
  <Notes>0</Notes>
  <HiddenSlides>0</HiddenSlides>
  <MMClips>60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Slide 1</vt:lpstr>
      <vt:lpstr>L’Afrique francophone</vt:lpstr>
      <vt:lpstr>Côte d’Ivoire</vt:lpstr>
      <vt:lpstr>Côte d’Ivoire</vt:lpstr>
      <vt:lpstr>Côte d’Ivoire</vt:lpstr>
      <vt:lpstr>Côte d’Ivoire</vt:lpstr>
      <vt:lpstr>L’histoire</vt:lpstr>
      <vt:lpstr>L’histoire</vt:lpstr>
      <vt:lpstr>Slide 9</vt:lpstr>
      <vt:lpstr>Une colonie française</vt:lpstr>
      <vt:lpstr>Les immeubles français</vt:lpstr>
      <vt:lpstr>Félix Houphouët-Boigny</vt:lpstr>
      <vt:lpstr>Independence &amp; Prosperity</vt:lpstr>
      <vt:lpstr>Papa Houphouet  </vt:lpstr>
      <vt:lpstr>Les groupes ethniques</vt:lpstr>
      <vt:lpstr>Les Baoulés</vt:lpstr>
      <vt:lpstr>Abla Pokou</vt:lpstr>
      <vt:lpstr>Les langues</vt:lpstr>
      <vt:lpstr>En voyage en Côte d’Ivoire</vt:lpstr>
      <vt:lpstr>En voyage en Côte d’Ivoire</vt:lpstr>
      <vt:lpstr>La capitale</vt:lpstr>
      <vt:lpstr>Notre-Dame de la Paix</vt:lpstr>
      <vt:lpstr>Yamoussoukro:  Notre Dame de la Paix</vt:lpstr>
      <vt:lpstr>Slide 24</vt:lpstr>
      <vt:lpstr>Abidjan</vt:lpstr>
      <vt:lpstr>Cathédrale Saint-Paul</vt:lpstr>
      <vt:lpstr>Le Plateau</vt:lpstr>
      <vt:lpstr>Treichville</vt:lpstr>
      <vt:lpstr>Le marché de Cocody</vt:lpstr>
      <vt:lpstr>Une mosquée à Abidjan</vt:lpstr>
      <vt:lpstr>La campagne</vt:lpstr>
      <vt:lpstr>Le village de Biankouma</vt:lpstr>
      <vt:lpstr>Parc National de la Comoë</vt:lpstr>
      <vt:lpstr>Parc National de la Comoë</vt:lpstr>
      <vt:lpstr>Parc National de la Comoë</vt:lpstr>
      <vt:lpstr>Parc National de la Comoë</vt:lpstr>
      <vt:lpstr>Plage d’Assinie</vt:lpstr>
      <vt:lpstr>La cascade de Mont Tonkoui</vt:lpstr>
      <vt:lpstr>Les ponts suspendus</vt:lpstr>
      <vt:lpstr>Les danseurs yacoubas</vt:lpstr>
      <vt:lpstr>Les danseurs yacoubas</vt:lpstr>
      <vt:lpstr>L’agriculture</vt:lpstr>
      <vt:lpstr>L’industrie: le bois</vt:lpstr>
      <vt:lpstr>Le produits en bois précieux:  acajou et ébène</vt:lpstr>
      <vt:lpstr>L’économie</vt:lpstr>
      <vt:lpstr>L’artisinat: les produits en bois</vt:lpstr>
      <vt:lpstr>L’artisinat: les masques</vt:lpstr>
      <vt:lpstr>L’artisinat: les masques Bauolé</vt:lpstr>
      <vt:lpstr>L’artisinat: le tissu de Sénoufu</vt:lpstr>
      <vt:lpstr>L’artisinat: les tissus peints de Korhogo</vt:lpstr>
      <vt:lpstr>Batik</vt:lpstr>
      <vt:lpstr>Les pagnes</vt:lpstr>
      <vt:lpstr>Les poteries de Katiola</vt:lpstr>
      <vt:lpstr>Les poteries de Katiola</vt:lpstr>
      <vt:lpstr>Les poteries de Katiola</vt:lpstr>
      <vt:lpstr>Les panniers</vt:lpstr>
      <vt:lpstr>Qu’est-ce qu’on mange?</vt:lpstr>
      <vt:lpstr>Sauce arachide et Foutu  </vt:lpstr>
      <vt:lpstr>Attieke</vt:lpstr>
      <vt:lpstr>Aloco</vt:lpstr>
      <vt:lpstr>Fruits tropicaux</vt:lpstr>
      <vt:lpstr>Maquis</vt:lpstr>
      <vt:lpstr>Maquis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Phyllis</dc:creator>
  <cp:lastModifiedBy>Phyllis</cp:lastModifiedBy>
  <cp:revision>584</cp:revision>
  <dcterms:created xsi:type="dcterms:W3CDTF">2010-04-18T17:57:30Z</dcterms:created>
  <dcterms:modified xsi:type="dcterms:W3CDTF">2010-05-09T21:51:23Z</dcterms:modified>
</cp:coreProperties>
</file>